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Системы счисления:</c:v>
                </c:pt>
                <c:pt idx="1">
                  <c:v>Основы логики:</c:v>
                </c:pt>
                <c:pt idx="2">
                  <c:v>Информация, кодирование информации</c:v>
                </c:pt>
                <c:pt idx="3">
                  <c:v>Комбинаторика</c:v>
                </c:pt>
                <c:pt idx="4">
                  <c:v>Алгоритмы и программировани</c:v>
                </c:pt>
                <c:pt idx="5">
                  <c:v>Анализ данных</c:v>
                </c:pt>
                <c:pt idx="6">
                  <c:v>Информационные технологии</c:v>
                </c:pt>
                <c:pt idx="7">
                  <c:v>Школьный курс информатики проблем не вызывает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</c:v>
                </c:pt>
                <c:pt idx="1">
                  <c:v>0.14000000000000001</c:v>
                </c:pt>
                <c:pt idx="2">
                  <c:v>0.01</c:v>
                </c:pt>
                <c:pt idx="3">
                  <c:v>0.31</c:v>
                </c:pt>
                <c:pt idx="4">
                  <c:v>0.43</c:v>
                </c:pt>
                <c:pt idx="5">
                  <c:v>0.14000000000000001</c:v>
                </c:pt>
                <c:pt idx="6">
                  <c:v>0.02</c:v>
                </c:pt>
                <c:pt idx="7">
                  <c:v>0.36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19463024"/>
        <c:axId val="1519452144"/>
      </c:barChart>
      <c:catAx>
        <c:axId val="1519463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9452144"/>
        <c:crosses val="autoZero"/>
        <c:auto val="1"/>
        <c:lblAlgn val="ctr"/>
        <c:lblOffset val="100"/>
        <c:noMultiLvlLbl val="0"/>
      </c:catAx>
      <c:valAx>
        <c:axId val="1519452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9463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Pascal</c:v>
                </c:pt>
                <c:pt idx="1">
                  <c:v>Python</c:v>
                </c:pt>
                <c:pt idx="2">
                  <c:v>С++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0.36</c:v>
                </c:pt>
                <c:pt idx="1">
                  <c:v>0.89</c:v>
                </c:pt>
                <c:pt idx="2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19453232"/>
        <c:axId val="1519453776"/>
      </c:barChart>
      <c:catAx>
        <c:axId val="151945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9453776"/>
        <c:crosses val="autoZero"/>
        <c:auto val="1"/>
        <c:lblAlgn val="ctr"/>
        <c:lblOffset val="100"/>
        <c:noMultiLvlLbl val="0"/>
      </c:catAx>
      <c:valAx>
        <c:axId val="1519453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9453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110000"/>
                    <a:satMod val="105000"/>
                    <a:tint val="67000"/>
                  </a:schemeClr>
                </a:gs>
                <a:gs pos="50000">
                  <a:schemeClr val="accent6">
                    <a:lumMod val="105000"/>
                    <a:satMod val="103000"/>
                    <a:tint val="73000"/>
                  </a:schemeClr>
                </a:gs>
                <a:gs pos="100000">
                  <a:schemeClr val="accent6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6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Не знаю ни одного языка программирования</c:v>
                </c:pt>
                <c:pt idx="1">
                  <c:v>Знаю на базовом уровне достаточном для преподавания в 7-9 классе и подготовки к ОГЭ</c:v>
                </c:pt>
                <c:pt idx="2">
                  <c:v>Знаю на уровне достаточном для подготовки к ЕГЭ</c:v>
                </c:pt>
                <c:pt idx="3">
                  <c:v>Знаю на высоком уровне, достаточном для ведения углубленных спецкурсов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0.02</c:v>
                </c:pt>
                <c:pt idx="1">
                  <c:v>0.64</c:v>
                </c:pt>
                <c:pt idx="2">
                  <c:v>0.28999999999999998</c:v>
                </c:pt>
                <c:pt idx="3">
                  <c:v>0.05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19454320"/>
        <c:axId val="1519454864"/>
      </c:barChart>
      <c:catAx>
        <c:axId val="151945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9454864"/>
        <c:crosses val="autoZero"/>
        <c:auto val="1"/>
        <c:lblAlgn val="ctr"/>
        <c:lblOffset val="100"/>
        <c:noMultiLvlLbl val="0"/>
      </c:catAx>
      <c:valAx>
        <c:axId val="1519454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9454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25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766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26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90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69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76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899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41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08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862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C9BC0-51A1-44D0-81E7-EF37575FE976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C7797-4414-40B5-9BBE-650482FF99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44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«Проблемы изучения языков программирования в классах технологического и инженерного профилей»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27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Какие темы школьного курса вызывают сложности: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1579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140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Какой язык программирования используете в преподавании?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1650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094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4702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MOODLE</a:t>
            </a:r>
            <a:r>
              <a:rPr lang="ru-RU" dirty="0" smtClean="0"/>
              <a:t>. Плагин </a:t>
            </a:r>
            <a:r>
              <a:rPr lang="en-US" smtClean="0"/>
              <a:t>Coderunner.</a:t>
            </a:r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2131" y="1080473"/>
            <a:ext cx="7741430" cy="562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04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вы оцениваете свой уровень знания </a:t>
            </a:r>
            <a:r>
              <a:rPr lang="ru-RU" smtClean="0"/>
              <a:t>по программированию?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1372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27469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40</Words>
  <Application>Microsoft Office PowerPoint</Application>
  <PresentationFormat>Широкоэкранный</PresentationFormat>
  <Paragraphs>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«Проблемы изучения языков программирования в классах технологического и инженерного профилей»</vt:lpstr>
      <vt:lpstr>Какие темы школьного курса вызывают сложности:</vt:lpstr>
      <vt:lpstr>Какой язык программирования используете в преподавании?</vt:lpstr>
      <vt:lpstr>MOODLE. Плагин Coderunner.</vt:lpstr>
      <vt:lpstr>Как вы оцениваете свой уровень знания по программированию?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«Проблемы изучения языков программирования в классах технологического и инженерного профилей»</dc:title>
  <dc:creator>Учетная запись Майкрософт</dc:creator>
  <cp:lastModifiedBy>Spay Al</cp:lastModifiedBy>
  <cp:revision>7</cp:revision>
  <dcterms:created xsi:type="dcterms:W3CDTF">2026-05-14T14:18:32Z</dcterms:created>
  <dcterms:modified xsi:type="dcterms:W3CDTF">2026-05-15T03:20:21Z</dcterms:modified>
</cp:coreProperties>
</file>